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 College Council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HEERF II and Governor’s Jan Budget Proposal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584808"/>
              </p:ext>
            </p:extLst>
          </p:nvPr>
        </p:nvGraphicFramePr>
        <p:xfrm>
          <a:off x="2589213" y="548640"/>
          <a:ext cx="9222377" cy="4951768"/>
        </p:xfrm>
        <a:graphic>
          <a:graphicData uri="http://schemas.openxmlformats.org/drawingml/2006/table">
            <a:tbl>
              <a:tblPr/>
              <a:tblGrid>
                <a:gridCol w="1158750">
                  <a:extLst>
                    <a:ext uri="{9D8B030D-6E8A-4147-A177-3AD203B41FA5}">
                      <a16:colId xmlns:a16="http://schemas.microsoft.com/office/drawing/2014/main" val="1378365679"/>
                    </a:ext>
                  </a:extLst>
                </a:gridCol>
                <a:gridCol w="2301625">
                  <a:extLst>
                    <a:ext uri="{9D8B030D-6E8A-4147-A177-3AD203B41FA5}">
                      <a16:colId xmlns:a16="http://schemas.microsoft.com/office/drawing/2014/main" val="1114950401"/>
                    </a:ext>
                  </a:extLst>
                </a:gridCol>
                <a:gridCol w="2650839">
                  <a:extLst>
                    <a:ext uri="{9D8B030D-6E8A-4147-A177-3AD203B41FA5}">
                      <a16:colId xmlns:a16="http://schemas.microsoft.com/office/drawing/2014/main" val="3017220724"/>
                    </a:ext>
                  </a:extLst>
                </a:gridCol>
                <a:gridCol w="3111163">
                  <a:extLst>
                    <a:ext uri="{9D8B030D-6E8A-4147-A177-3AD203B41FA5}">
                      <a16:colId xmlns:a16="http://schemas.microsoft.com/office/drawing/2014/main" val="3582953717"/>
                    </a:ext>
                  </a:extLst>
                </a:gridCol>
              </a:tblGrid>
              <a:tr h="99252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HEERF Round 2 Estimated Funding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442098"/>
                  </a:ext>
                </a:extLst>
              </a:tr>
              <a:tr h="52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034183"/>
                  </a:ext>
                </a:extLst>
              </a:tr>
              <a:tr h="513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Discretionary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634878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6,005,000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1,317,944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4,687,056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78016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$ 13,934,000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3,495,639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10,438,361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289819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8,424,000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1,554,486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6,869,514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51271"/>
                  </a:ext>
                </a:extLst>
              </a:tr>
              <a:tr h="61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$ 28,363,000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6,368,069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21,994,931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12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HEERF Round 2 </a:t>
            </a:r>
            <a:r>
              <a:rPr lang="en-US" sz="4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Funding</a:t>
            </a: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Based on combination of factors, including FTES and headcount</a:t>
            </a:r>
          </a:p>
          <a:p>
            <a:r>
              <a:rPr lang="en-US" sz="2000" dirty="0" smtClean="0"/>
              <a:t>Same general rules as HEERF I (aka CARES) with a little more college-level discretion and ability to offset “indirect” costs</a:t>
            </a:r>
          </a:p>
          <a:p>
            <a:r>
              <a:rPr lang="en-US" sz="2000" dirty="0" smtClean="0"/>
              <a:t>Anticipate availability of funding within the next month or two</a:t>
            </a:r>
          </a:p>
          <a:p>
            <a:r>
              <a:rPr lang="en-US" sz="2000" dirty="0" smtClean="0"/>
              <a:t>One-year spend-down with limited opportunity to apply for extension</a:t>
            </a:r>
          </a:p>
          <a:p>
            <a:r>
              <a:rPr lang="en-US" sz="2000" dirty="0" smtClean="0"/>
              <a:t>HEERF I funds should be exhausted first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09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Governor’s January Budget Proposal</a:t>
            </a:r>
            <a:br>
              <a:rPr lang="en-US" dirty="0" smtClean="0"/>
            </a:br>
            <a:r>
              <a:rPr lang="en-US" dirty="0" smtClean="0"/>
              <a:t>State and System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18734"/>
            <a:ext cx="8915400" cy="34924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$164.5B State Budget </a:t>
            </a:r>
          </a:p>
          <a:p>
            <a:pPr lvl="1"/>
            <a:r>
              <a:rPr lang="en-US" sz="2400" dirty="0" smtClean="0"/>
              <a:t>Increase of $5.5B over </a:t>
            </a:r>
            <a:r>
              <a:rPr lang="en-US" sz="2400" u="sng" dirty="0" smtClean="0"/>
              <a:t>reduced</a:t>
            </a:r>
            <a:r>
              <a:rPr lang="en-US" sz="2400" dirty="0" smtClean="0"/>
              <a:t> 2020-21 budget</a:t>
            </a:r>
          </a:p>
          <a:p>
            <a:r>
              <a:rPr lang="en-US" sz="2400" dirty="0" smtClean="0"/>
              <a:t>$85.8B in Prop 98 spending</a:t>
            </a:r>
          </a:p>
          <a:p>
            <a:pPr lvl="1"/>
            <a:r>
              <a:rPr lang="en-US" sz="2400" dirty="0" smtClean="0"/>
              <a:t>Increase of $3B, and supplemented with $2.3B on-time</a:t>
            </a:r>
          </a:p>
          <a:p>
            <a:r>
              <a:rPr lang="en-US" sz="2400" dirty="0" smtClean="0"/>
              <a:t>Pays down 78% of deferrals from 2020-21 budget</a:t>
            </a:r>
          </a:p>
        </p:txBody>
      </p:sp>
    </p:spTree>
    <p:extLst>
      <p:ext uri="{BB962C8B-B14F-4D97-AF65-F5344CB8AC3E}">
        <p14:creationId xmlns:p14="http://schemas.microsoft.com/office/powerpoint/2010/main" val="3644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Governor’s January Budget Proposal</a:t>
            </a:r>
            <a:br>
              <a:rPr lang="en-US" dirty="0" smtClean="0"/>
            </a:br>
            <a:r>
              <a:rPr lang="en-US" dirty="0" smtClean="0"/>
              <a:t>Local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68897"/>
              </p:ext>
            </p:extLst>
          </p:nvPr>
        </p:nvGraphicFramePr>
        <p:xfrm>
          <a:off x="1357746" y="1769806"/>
          <a:ext cx="10321637" cy="4691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7084">
                  <a:extLst>
                    <a:ext uri="{9D8B030D-6E8A-4147-A177-3AD203B41FA5}">
                      <a16:colId xmlns:a16="http://schemas.microsoft.com/office/drawing/2014/main" val="2778474172"/>
                    </a:ext>
                  </a:extLst>
                </a:gridCol>
                <a:gridCol w="2104288">
                  <a:extLst>
                    <a:ext uri="{9D8B030D-6E8A-4147-A177-3AD203B41FA5}">
                      <a16:colId xmlns:a16="http://schemas.microsoft.com/office/drawing/2014/main" val="2509007447"/>
                    </a:ext>
                  </a:extLst>
                </a:gridCol>
                <a:gridCol w="5930265">
                  <a:extLst>
                    <a:ext uri="{9D8B030D-6E8A-4147-A177-3AD203B41FA5}">
                      <a16:colId xmlns:a16="http://schemas.microsoft.com/office/drawing/2014/main" val="3581284464"/>
                    </a:ext>
                  </a:extLst>
                </a:gridCol>
              </a:tblGrid>
              <a:tr h="444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Expected 4CD Allocation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 anchor="b"/>
                </a:tc>
                <a:extLst>
                  <a:ext uri="{0D108BD9-81ED-4DB2-BD59-A6C34878D82A}">
                    <a16:rowId xmlns:a16="http://schemas.microsoft.com/office/drawing/2014/main" val="3497367868"/>
                  </a:ext>
                </a:extLst>
              </a:tr>
              <a:tr h="666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COLA (ongoing)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$2.7 million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 percent COLA is calculated on the total computational revenue from FY 2020-21 under the SCFF hold harmless provision.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1793190945"/>
                  </a:ext>
                </a:extLst>
              </a:tr>
              <a:tr h="88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Growth Funding (ongoing)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$560,000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0.5% growth would require 4CD to generate additional FTES above its target. Due to enrollment projections, it is unlikely 4CD would budget for these dollars.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3985323058"/>
                  </a:ext>
                </a:extLst>
              </a:tr>
              <a:tr h="666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Retention and Enrollment (one-time)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One-time funding to support college efforts in increasing student retention rates and enrollment.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3505240090"/>
                  </a:ext>
                </a:extLst>
              </a:tr>
              <a:tr h="888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Faculty Professional Development (one-time)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$485,000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One-time funding to support faculty professional development.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2227997556"/>
                  </a:ext>
                </a:extLst>
              </a:tr>
              <a:tr h="1091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Education Support and Infrastructure (ongoing)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$255,000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Ongoing funding to support a robust and equitable online education system and infrastructure.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20" marR="62120" marT="0" marB="0"/>
                </a:tc>
                <a:extLst>
                  <a:ext uri="{0D108BD9-81ED-4DB2-BD59-A6C34878D82A}">
                    <a16:rowId xmlns:a16="http://schemas.microsoft.com/office/drawing/2014/main" val="89623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2020-21 Budget and Other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3891"/>
            <a:ext cx="8915400" cy="5098473"/>
          </a:xfrm>
        </p:spPr>
        <p:txBody>
          <a:bodyPr>
            <a:normAutofit/>
          </a:bodyPr>
          <a:lstStyle/>
          <a:p>
            <a:r>
              <a:rPr lang="en-US" dirty="0" smtClean="0"/>
              <a:t>“Hold Harmless” though FY 2023-24</a:t>
            </a:r>
          </a:p>
          <a:p>
            <a:pPr lvl="1"/>
            <a:r>
              <a:rPr lang="en-US" dirty="0" smtClean="0"/>
              <a:t>Funding stays the same regardless of FTES and other metrics</a:t>
            </a:r>
          </a:p>
          <a:p>
            <a:r>
              <a:rPr lang="en-US" dirty="0" smtClean="0"/>
              <a:t>District and CCC enrollment is down dramatically from prior year and against funded base level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District and CCC spending is on target with budget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02250"/>
              </p:ext>
            </p:extLst>
          </p:nvPr>
        </p:nvGraphicFramePr>
        <p:xfrm>
          <a:off x="3061856" y="2964872"/>
          <a:ext cx="7620000" cy="237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089">
                  <a:extLst>
                    <a:ext uri="{9D8B030D-6E8A-4147-A177-3AD203B41FA5}">
                      <a16:colId xmlns:a16="http://schemas.microsoft.com/office/drawing/2014/main" val="693163533"/>
                    </a:ext>
                  </a:extLst>
                </a:gridCol>
                <a:gridCol w="1601821">
                  <a:extLst>
                    <a:ext uri="{9D8B030D-6E8A-4147-A177-3AD203B41FA5}">
                      <a16:colId xmlns:a16="http://schemas.microsoft.com/office/drawing/2014/main" val="2241197453"/>
                    </a:ext>
                  </a:extLst>
                </a:gridCol>
                <a:gridCol w="1756623">
                  <a:extLst>
                    <a:ext uri="{9D8B030D-6E8A-4147-A177-3AD203B41FA5}">
                      <a16:colId xmlns:a16="http://schemas.microsoft.com/office/drawing/2014/main" val="3827202828"/>
                    </a:ext>
                  </a:extLst>
                </a:gridCol>
                <a:gridCol w="1326429">
                  <a:extLst>
                    <a:ext uri="{9D8B030D-6E8A-4147-A177-3AD203B41FA5}">
                      <a16:colId xmlns:a16="http://schemas.microsoft.com/office/drawing/2014/main" val="3625309752"/>
                    </a:ext>
                  </a:extLst>
                </a:gridCol>
                <a:gridCol w="1896038">
                  <a:extLst>
                    <a:ext uri="{9D8B030D-6E8A-4147-A177-3AD203B41FA5}">
                      <a16:colId xmlns:a16="http://schemas.microsoft.com/office/drawing/2014/main" val="2600176806"/>
                    </a:ext>
                  </a:extLst>
                </a:gridCol>
              </a:tblGrid>
              <a:tr h="28935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FTES </a:t>
                      </a:r>
                      <a:r>
                        <a:rPr lang="en-US" sz="2000" u="none" strike="noStrike" dirty="0">
                          <a:effectLst/>
                        </a:rPr>
                        <a:t>BASE FUNDING </a:t>
                      </a:r>
                      <a:r>
                        <a:rPr lang="en-US" sz="2000" u="none" strike="noStrike" dirty="0" smtClean="0">
                          <a:effectLst/>
                        </a:rPr>
                        <a:t>vs</a:t>
                      </a:r>
                      <a:r>
                        <a:rPr lang="en-US" sz="2000" u="none" strike="noStrike" dirty="0">
                          <a:effectLst/>
                        </a:rPr>
                        <a:t>. 2020-21 PROJECTED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1877"/>
                  </a:ext>
                </a:extLst>
              </a:tr>
              <a:tr h="663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 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FTES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PROJECTED 20-21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% OF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% GROWTH TO BASE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5533337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CCC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5381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3717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69%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45%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329531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DVC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15336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13444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88%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14%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7839471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LMC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7951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6374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80%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25%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0077833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TOTAL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28668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23535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82%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22%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22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0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410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CCC College Council   HEERF II and Governor’s Jan Budget Proposal Summary</vt:lpstr>
      <vt:lpstr>PowerPoint Presentation</vt:lpstr>
      <vt:lpstr>HEERF Round 2 Funding </vt:lpstr>
      <vt:lpstr>Governor’s January Budget Proposal State and System Level</vt:lpstr>
      <vt:lpstr>Governor’s January Budget Proposal Local Level</vt:lpstr>
      <vt:lpstr>FY 2020-21 Budget and Other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College Council   HEERF II and Governor’s Jan Budget Proposal Summary</dc:title>
  <dc:creator>Huff, Gene</dc:creator>
  <cp:lastModifiedBy>Huff, Gene</cp:lastModifiedBy>
  <cp:revision>7</cp:revision>
  <dcterms:created xsi:type="dcterms:W3CDTF">2021-02-11T19:19:15Z</dcterms:created>
  <dcterms:modified xsi:type="dcterms:W3CDTF">2021-02-11T20:05:04Z</dcterms:modified>
</cp:coreProperties>
</file>